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9" r:id="rId9"/>
    <p:sldId id="263" r:id="rId10"/>
    <p:sldId id="267" r:id="rId11"/>
    <p:sldId id="268" r:id="rId12"/>
    <p:sldId id="266" r:id="rId13"/>
    <p:sldId id="270" r:id="rId14"/>
    <p:sldId id="271" r:id="rId15"/>
    <p:sldId id="272" r:id="rId16"/>
    <p:sldId id="273" r:id="rId17"/>
    <p:sldId id="274" r:id="rId18"/>
    <p:sldId id="276" r:id="rId19"/>
    <p:sldId id="279" r:id="rId20"/>
    <p:sldId id="278" r:id="rId21"/>
    <p:sldId id="280" r:id="rId22"/>
    <p:sldId id="281" r:id="rId23"/>
    <p:sldId id="264" r:id="rId24"/>
    <p:sldId id="275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91C70-17F1-49F6-BCD1-BA8E5E76402A}" type="datetimeFigureOut">
              <a:rPr lang="ko-KR" altLang="en-US" smtClean="0"/>
              <a:t>2018-07-08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9CF357-DEC4-43A5-A9AD-A81037777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98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9CF357-DEC4-43A5-A9AD-A81037777C0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566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E44-027E-497F-BCF5-DC3127FC67EB}" type="datetimeFigureOut">
              <a:rPr lang="ko-KR" altLang="en-US" smtClean="0"/>
              <a:t>2018-07-08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D131D-B5C1-4815-A393-B0B6332B55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12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E44-027E-497F-BCF5-DC3127FC67EB}" type="datetimeFigureOut">
              <a:rPr lang="ko-KR" altLang="en-US" smtClean="0"/>
              <a:t>2018-07-08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D131D-B5C1-4815-A393-B0B6332B55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3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E44-027E-497F-BCF5-DC3127FC67EB}" type="datetimeFigureOut">
              <a:rPr lang="ko-KR" altLang="en-US" smtClean="0"/>
              <a:t>2018-07-08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D131D-B5C1-4815-A393-B0B6332B55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642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E44-027E-497F-BCF5-DC3127FC67EB}" type="datetimeFigureOut">
              <a:rPr lang="ko-KR" altLang="en-US" smtClean="0"/>
              <a:t>2018-07-08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D131D-B5C1-4815-A393-B0B6332B55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819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E44-027E-497F-BCF5-DC3127FC67EB}" type="datetimeFigureOut">
              <a:rPr lang="ko-KR" altLang="en-US" smtClean="0"/>
              <a:t>2018-07-08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D131D-B5C1-4815-A393-B0B6332B55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801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E44-027E-497F-BCF5-DC3127FC67EB}" type="datetimeFigureOut">
              <a:rPr lang="ko-KR" altLang="en-US" smtClean="0"/>
              <a:t>2018-07-08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D131D-B5C1-4815-A393-B0B6332B55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541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E44-027E-497F-BCF5-DC3127FC67EB}" type="datetimeFigureOut">
              <a:rPr lang="ko-KR" altLang="en-US" smtClean="0"/>
              <a:t>2018-07-08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D131D-B5C1-4815-A393-B0B6332B55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809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E44-027E-497F-BCF5-DC3127FC67EB}" type="datetimeFigureOut">
              <a:rPr lang="ko-KR" altLang="en-US" smtClean="0"/>
              <a:t>2018-07-08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D131D-B5C1-4815-A393-B0B6332B55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197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E44-027E-497F-BCF5-DC3127FC67EB}" type="datetimeFigureOut">
              <a:rPr lang="ko-KR" altLang="en-US" smtClean="0"/>
              <a:t>2018-07-08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D131D-B5C1-4815-A393-B0B6332B55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205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E44-027E-497F-BCF5-DC3127FC67EB}" type="datetimeFigureOut">
              <a:rPr lang="ko-KR" altLang="en-US" smtClean="0"/>
              <a:t>2018-07-08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D131D-B5C1-4815-A393-B0B6332B55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43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E44-027E-497F-BCF5-DC3127FC67EB}" type="datetimeFigureOut">
              <a:rPr lang="ko-KR" altLang="en-US" smtClean="0"/>
              <a:t>2018-07-08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D131D-B5C1-4815-A393-B0B6332B55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361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D4E44-027E-497F-BCF5-DC3127FC67EB}" type="datetimeFigureOut">
              <a:rPr lang="ko-KR" altLang="en-US" smtClean="0"/>
              <a:t>2018-07-08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D131D-B5C1-4815-A393-B0B6332B55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341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9527" y="1011527"/>
            <a:ext cx="10668000" cy="2045710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딥 러닝을 이용한 파노라마 사진 확장 기술 연구</a:t>
            </a: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586326"/>
          </a:xfrm>
        </p:spPr>
        <p:txBody>
          <a:bodyPr>
            <a:norm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							</a:t>
            </a:r>
          </a:p>
          <a:p>
            <a:r>
              <a:rPr lang="en-US" altLang="ko-KR" dirty="0" smtClean="0"/>
              <a:t>							201301677 </a:t>
            </a:r>
            <a:r>
              <a:rPr lang="ko-KR" altLang="en-US" dirty="0" smtClean="0"/>
              <a:t>이지성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234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237" y="315480"/>
            <a:ext cx="2305050" cy="12668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581" y="1988705"/>
            <a:ext cx="5172363" cy="477658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73" y="1818697"/>
            <a:ext cx="5096041" cy="494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6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922" y="585788"/>
            <a:ext cx="2286000" cy="11049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445" y="585788"/>
            <a:ext cx="7991475" cy="274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2458" y="3989987"/>
            <a:ext cx="1122016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데이터 셋이 공통된 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이미지 찍은 위치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색깔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지형 모양 등</a:t>
            </a:r>
            <a:r>
              <a:rPr lang="en-US" altLang="ko-KR" dirty="0" smtClean="0"/>
              <a:t>) </a:t>
            </a:r>
            <a:r>
              <a:rPr lang="ko-KR" altLang="en-US" dirty="0" smtClean="0"/>
              <a:t>속성을 가진 이미지들로 구성 되어야한다</a:t>
            </a:r>
            <a:r>
              <a:rPr lang="en-US" altLang="ko-KR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데이터 셋의 이미지 개수는 매우 많아야 한다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en-US" altLang="ko-KR" dirty="0" smtClean="0">
                <a:solidFill>
                  <a:srgbClr val="FF0000"/>
                </a:solidFill>
              </a:rPr>
              <a:t>-&gt; </a:t>
            </a:r>
            <a:r>
              <a:rPr lang="ko-KR" altLang="en-US" dirty="0" smtClean="0">
                <a:solidFill>
                  <a:srgbClr val="FF0000"/>
                </a:solidFill>
              </a:rPr>
              <a:t>데이터 셋을 인천대학교 환경에서의 많은 사진들로 구성하자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   -&gt; </a:t>
            </a:r>
            <a:r>
              <a:rPr lang="ko-KR" altLang="en-US" dirty="0" smtClean="0">
                <a:solidFill>
                  <a:srgbClr val="FF0000"/>
                </a:solidFill>
              </a:rPr>
              <a:t>단순한 예제를 이용한 학습보다는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다른 알고리즘을 생각하여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실제 파노라마 </a:t>
            </a:r>
            <a:r>
              <a:rPr lang="ko-KR" altLang="en-US" dirty="0" smtClean="0">
                <a:solidFill>
                  <a:srgbClr val="FF0000"/>
                </a:solidFill>
              </a:rPr>
              <a:t>이미지 </a:t>
            </a:r>
            <a:r>
              <a:rPr lang="ko-KR" altLang="en-US" dirty="0" smtClean="0">
                <a:solidFill>
                  <a:srgbClr val="FF0000"/>
                </a:solidFill>
              </a:rPr>
              <a:t>사이즈로 </a:t>
            </a:r>
            <a:r>
              <a:rPr lang="ko-KR" altLang="en-US" dirty="0" smtClean="0">
                <a:solidFill>
                  <a:srgbClr val="FF0000"/>
                </a:solidFill>
              </a:rPr>
              <a:t>코드를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       </a:t>
            </a:r>
            <a:r>
              <a:rPr lang="ko-KR" altLang="en-US" dirty="0" smtClean="0">
                <a:solidFill>
                  <a:srgbClr val="FF0000"/>
                </a:solidFill>
              </a:rPr>
              <a:t>수정하자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1753" y="3620655"/>
            <a:ext cx="1350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고찰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75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진행 사항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962650" cy="37814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14400" y="2807855"/>
            <a:ext cx="5754255" cy="8589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421744" y="3666836"/>
            <a:ext cx="1246911" cy="8589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14400" y="4544436"/>
            <a:ext cx="1274620" cy="8589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324436" y="1625600"/>
            <a:ext cx="4239491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ImageSlicer.py : pix2pix</a:t>
            </a:r>
            <a:r>
              <a:rPr lang="ko-KR" altLang="en-US" dirty="0" smtClean="0"/>
              <a:t>에 들어갈 </a:t>
            </a:r>
            <a:r>
              <a:rPr lang="en-US" altLang="ko-KR" dirty="0" smtClean="0"/>
              <a:t>256*256</a:t>
            </a:r>
            <a:r>
              <a:rPr lang="ko-KR" altLang="en-US" dirty="0" smtClean="0"/>
              <a:t>에 대한 이미지 처리 작업 수행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Model.py : </a:t>
            </a:r>
            <a:r>
              <a:rPr lang="ko-KR" altLang="en-US" dirty="0" smtClean="0"/>
              <a:t>위에서 설명한 </a:t>
            </a:r>
            <a:r>
              <a:rPr lang="en-US" altLang="ko-KR" dirty="0" smtClean="0"/>
              <a:t>pix2pix</a:t>
            </a:r>
            <a:r>
              <a:rPr lang="ko-KR" altLang="en-US" dirty="0" smtClean="0"/>
              <a:t>의 정의에 따른 처리 </a:t>
            </a:r>
            <a:r>
              <a:rPr lang="en-US" altLang="ko-KR" dirty="0" smtClean="0"/>
              <a:t>(</a:t>
            </a:r>
            <a:r>
              <a:rPr lang="ko-KR" altLang="en-US" dirty="0" smtClean="0"/>
              <a:t>핵심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accent1">
                    <a:lumMod val="50000"/>
                  </a:schemeClr>
                </a:solidFill>
              </a:rPr>
              <a:t>p5~p7</a:t>
            </a:r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</a:rPr>
              <a:t>은 한 가지 사진에 대해서 아주 미세하게 이미지를 여러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accent1">
                    <a:lumMod val="50000"/>
                  </a:schemeClr>
                </a:solidFill>
              </a:rPr>
              <a:t>256*512 </a:t>
            </a:r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</a:rPr>
              <a:t>사이즈로 만들어서 마지막 장의 </a:t>
            </a:r>
            <a:r>
              <a:rPr lang="en-US" altLang="ko-KR" dirty="0" smtClean="0">
                <a:solidFill>
                  <a:schemeClr val="accent1">
                    <a:lumMod val="50000"/>
                  </a:schemeClr>
                </a:solidFill>
              </a:rPr>
              <a:t>256*512</a:t>
            </a:r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</a:rPr>
              <a:t>에 대한 문제의 </a:t>
            </a:r>
            <a:r>
              <a:rPr lang="en-US" altLang="ko-KR" dirty="0" smtClean="0">
                <a:solidFill>
                  <a:schemeClr val="accent1">
                    <a:lumMod val="50000"/>
                  </a:schemeClr>
                </a:solidFill>
              </a:rPr>
              <a:t>test</a:t>
            </a:r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</a:rPr>
              <a:t>를 확인하는 소스코드</a:t>
            </a:r>
            <a:endParaRPr lang="en-US" altLang="ko-KR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14399" y="3722254"/>
            <a:ext cx="4479636" cy="78119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25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86" y="569075"/>
            <a:ext cx="7105012" cy="491732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671" y="3475036"/>
            <a:ext cx="5733371" cy="30550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774260" y="6345444"/>
            <a:ext cx="116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256*512</a:t>
            </a:r>
            <a:endParaRPr lang="ko-KR" altLang="en-US" dirty="0"/>
          </a:p>
        </p:txBody>
      </p:sp>
      <p:sp>
        <p:nvSpPr>
          <p:cNvPr id="10" name="오른쪽 화살표 9"/>
          <p:cNvSpPr/>
          <p:nvPr/>
        </p:nvSpPr>
        <p:spPr>
          <a:xfrm rot="2175230">
            <a:off x="6169891" y="3420844"/>
            <a:ext cx="665018" cy="68349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86" y="569075"/>
            <a:ext cx="1166931" cy="8022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1921164" y="4590473"/>
            <a:ext cx="314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                         </a:t>
            </a:r>
            <a:r>
              <a:rPr lang="ko-KR" altLang="en-US" dirty="0" smtClean="0"/>
              <a:t>경로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526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20" y="613561"/>
            <a:ext cx="5352097" cy="543329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389" y="1708498"/>
            <a:ext cx="6037707" cy="455676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389" y="613561"/>
            <a:ext cx="4700588" cy="1094937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5454880" y="3303387"/>
            <a:ext cx="665018" cy="68349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320" y="613561"/>
            <a:ext cx="1190625" cy="8477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147348" y="3389891"/>
            <a:ext cx="314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              epoch</a:t>
            </a:r>
            <a:r>
              <a:rPr lang="ko-KR" altLang="en-US" dirty="0" smtClean="0"/>
              <a:t> </a:t>
            </a:r>
            <a:r>
              <a:rPr lang="en-US" altLang="ko-KR" dirty="0" smtClean="0"/>
              <a:t>/ batch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91320" y="2542166"/>
            <a:ext cx="427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             		 </a:t>
            </a:r>
            <a:r>
              <a:rPr lang="ko-KR" altLang="en-US" dirty="0" smtClean="0"/>
              <a:t>방법</a:t>
            </a:r>
            <a:r>
              <a:rPr lang="en-US" altLang="ko-KR" dirty="0"/>
              <a:t> </a:t>
            </a:r>
            <a:r>
              <a:rPr lang="en-US" altLang="ko-KR" dirty="0" smtClean="0"/>
              <a:t>/ </a:t>
            </a:r>
            <a:r>
              <a:rPr lang="ko-KR" altLang="en-US" dirty="0" smtClean="0"/>
              <a:t>경로</a:t>
            </a:r>
            <a:endParaRPr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8566294" y="921556"/>
            <a:ext cx="3140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	   100</a:t>
            </a:r>
            <a:r>
              <a:rPr lang="ko-KR" altLang="en-US" dirty="0" smtClean="0"/>
              <a:t>번 </a:t>
            </a:r>
            <a:r>
              <a:rPr lang="en-US" altLang="ko-KR" dirty="0" smtClean="0"/>
              <a:t>epoch </a:t>
            </a:r>
            <a:r>
              <a:rPr lang="ko-KR" altLang="en-US" dirty="0" smtClean="0"/>
              <a:t>후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</a:t>
            </a:r>
            <a:r>
              <a:rPr lang="ko-KR" altLang="en-US" dirty="0" smtClean="0"/>
              <a:t>모델 생성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종료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172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103" y="129066"/>
            <a:ext cx="5253037" cy="39781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103" y="4021641"/>
            <a:ext cx="9200198" cy="24373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7534" y="129065"/>
            <a:ext cx="3895725" cy="3614367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 rot="5400000">
            <a:off x="5875337" y="3540792"/>
            <a:ext cx="665018" cy="68349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53" y="129065"/>
            <a:ext cx="1504950" cy="962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423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48" y="422724"/>
            <a:ext cx="10932996" cy="28963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41348" y="3441680"/>
            <a:ext cx="105756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고찰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-&gt; </a:t>
            </a:r>
            <a:r>
              <a:rPr lang="ko-KR" altLang="en-US" dirty="0" smtClean="0"/>
              <a:t>처리 속도로 인해 아주 많은 데이터와 수행 횟수를 할 수 없지만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확장된 이미지는 연속적인 모양이 나와야 된다고 생각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</a:rPr>
              <a:t>1. </a:t>
            </a:r>
            <a:r>
              <a:rPr lang="ko-KR" altLang="en-US" dirty="0">
                <a:solidFill>
                  <a:srgbClr val="FF0000"/>
                </a:solidFill>
              </a:rPr>
              <a:t>이미지를 선정해서 데이터 셋을 구축하여 결과에 따른 변화를 확인해보자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2. </a:t>
            </a:r>
            <a:r>
              <a:rPr lang="ko-KR" altLang="en-US" dirty="0" smtClean="0"/>
              <a:t>위화감이 있는 이미지를 </a:t>
            </a:r>
            <a:r>
              <a:rPr lang="en-US" altLang="ko-KR" dirty="0" err="1" smtClean="0"/>
              <a:t>stackGAN</a:t>
            </a:r>
            <a:r>
              <a:rPr lang="ko-KR" altLang="en-US" dirty="0" smtClean="0"/>
              <a:t>이나 </a:t>
            </a:r>
            <a:r>
              <a:rPr lang="en-US" altLang="ko-KR" dirty="0" smtClean="0"/>
              <a:t>super-Resolution</a:t>
            </a:r>
            <a:r>
              <a:rPr lang="ko-KR" altLang="en-US" dirty="0" smtClean="0"/>
              <a:t>을 이용해서 고화질의 이미지로 만들어 보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자</a:t>
            </a:r>
            <a:r>
              <a:rPr lang="en-US" altLang="ko-KR" dirty="0" smtClean="0"/>
              <a:t>.</a:t>
            </a:r>
          </a:p>
        </p:txBody>
      </p:sp>
      <p:sp>
        <p:nvSpPr>
          <p:cNvPr id="3" name="타원 2"/>
          <p:cNvSpPr/>
          <p:nvPr/>
        </p:nvSpPr>
        <p:spPr>
          <a:xfrm>
            <a:off x="8248072" y="2648129"/>
            <a:ext cx="1311564" cy="90189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45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학교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train_data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801920" cy="43513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852" y="1027905"/>
            <a:ext cx="3606122" cy="25303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740482" y="1129611"/>
            <a:ext cx="22945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7</a:t>
            </a:r>
            <a:r>
              <a:rPr lang="ko-KR" altLang="en-US" dirty="0" smtClean="0"/>
              <a:t>호관 후면</a:t>
            </a:r>
            <a:r>
              <a:rPr lang="en-US" altLang="ko-KR" dirty="0" err="1" smtClean="0"/>
              <a:t>raw_train_Img</a:t>
            </a:r>
            <a:r>
              <a:rPr lang="en-US" altLang="ko-KR" dirty="0" smtClean="0"/>
              <a:t> 5</a:t>
            </a:r>
            <a:r>
              <a:rPr lang="ko-KR" altLang="en-US" dirty="0" smtClean="0"/>
              <a:t>장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4032 * 2268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256145" y="5098473"/>
            <a:ext cx="4147128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34571" y="6176736"/>
            <a:ext cx="4901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4032 * 2268 </a:t>
            </a:r>
            <a:r>
              <a:rPr lang="ko-KR" altLang="en-US" sz="1200" dirty="0" smtClean="0"/>
              <a:t>이미지를 </a:t>
            </a:r>
            <a:r>
              <a:rPr lang="en-US" altLang="ko-KR" sz="1200" dirty="0" smtClean="0"/>
              <a:t>x * 256</a:t>
            </a:r>
            <a:r>
              <a:rPr lang="ko-KR" altLang="en-US" sz="1200" dirty="0" smtClean="0"/>
              <a:t>으로 줄일 때 </a:t>
            </a:r>
            <a:r>
              <a:rPr lang="en-US" altLang="ko-KR" sz="1200" dirty="0" smtClean="0"/>
              <a:t>x</a:t>
            </a:r>
            <a:r>
              <a:rPr lang="ko-KR" altLang="en-US" sz="1200" dirty="0" smtClean="0"/>
              <a:t>를 가로로 </a:t>
            </a:r>
            <a:r>
              <a:rPr lang="en-US" altLang="ko-KR" sz="1200" dirty="0" smtClean="0"/>
              <a:t>256</a:t>
            </a:r>
            <a:r>
              <a:rPr lang="ko-KR" altLang="en-US" sz="1200" dirty="0" smtClean="0"/>
              <a:t>에 비해서 </a:t>
            </a:r>
            <a:endParaRPr lang="en-US" altLang="ko-KR" sz="1200" dirty="0" smtClean="0"/>
          </a:p>
          <a:p>
            <a:r>
              <a:rPr lang="en-US" altLang="ko-KR" sz="1200" dirty="0" smtClean="0"/>
              <a:t>2</a:t>
            </a:r>
            <a:r>
              <a:rPr lang="ko-KR" altLang="en-US" sz="1200" dirty="0" smtClean="0"/>
              <a:t>배 더 길게 만들겠다 </a:t>
            </a:r>
            <a:endParaRPr lang="en-US" altLang="ko-KR" sz="1200" dirty="0" smtClean="0"/>
          </a:p>
          <a:p>
            <a:r>
              <a:rPr lang="en-US" altLang="ko-KR" sz="1200" dirty="0" smtClean="0"/>
              <a:t>-&gt; </a:t>
            </a:r>
            <a:r>
              <a:rPr lang="ko-KR" altLang="en-US" sz="1200" dirty="0" smtClean="0"/>
              <a:t>사진 찍을 때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가로 </a:t>
            </a:r>
            <a:r>
              <a:rPr lang="en-US" altLang="ko-KR" sz="1200" dirty="0" smtClean="0"/>
              <a:t>pixel</a:t>
            </a:r>
            <a:r>
              <a:rPr lang="ko-KR" altLang="en-US" sz="1200" dirty="0" smtClean="0"/>
              <a:t>이 더 길게 찍어야 할 것 같다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9768272" y="3866357"/>
            <a:ext cx="242372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7</a:t>
            </a:r>
            <a:r>
              <a:rPr lang="ko-KR" altLang="en-US" dirty="0" smtClean="0"/>
              <a:t>호관 후면</a:t>
            </a:r>
            <a:r>
              <a:rPr lang="en-US" altLang="ko-KR" dirty="0" err="1" smtClean="0"/>
              <a:t>resized</a:t>
            </a:r>
            <a:r>
              <a:rPr lang="en-US" altLang="ko-KR" dirty="0" err="1"/>
              <a:t>_train</a:t>
            </a:r>
            <a:r>
              <a:rPr lang="en-US" altLang="ko-KR" dirty="0" err="1" smtClean="0"/>
              <a:t>_Img</a:t>
            </a:r>
            <a:r>
              <a:rPr lang="en-US" altLang="ko-KR" dirty="0" smtClean="0"/>
              <a:t> 5</a:t>
            </a:r>
            <a:r>
              <a:rPr lang="ko-KR" altLang="en-US" dirty="0" smtClean="0"/>
              <a:t>장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910 * 256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84048" y="3564380"/>
            <a:ext cx="427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             	     </a:t>
            </a:r>
            <a:r>
              <a:rPr lang="ko-KR" altLang="en-US" dirty="0" smtClean="0"/>
              <a:t>경로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852" y="3648889"/>
            <a:ext cx="3606122" cy="312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13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학교 </a:t>
            </a:r>
            <a:r>
              <a:rPr lang="en-US" altLang="ko-KR" dirty="0"/>
              <a:t>- </a:t>
            </a:r>
            <a:r>
              <a:rPr lang="en-US" altLang="ko-KR" dirty="0" err="1"/>
              <a:t>train_data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435833" y="528637"/>
            <a:ext cx="246522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7</a:t>
            </a:r>
            <a:r>
              <a:rPr lang="ko-KR" altLang="en-US" dirty="0"/>
              <a:t>호관 후면</a:t>
            </a:r>
            <a:r>
              <a:rPr lang="en-US" altLang="ko-KR" dirty="0" err="1" smtClean="0"/>
              <a:t>resized</a:t>
            </a:r>
            <a:r>
              <a:rPr lang="en-US" altLang="ko-KR" dirty="0" err="1"/>
              <a:t>_train</a:t>
            </a:r>
            <a:r>
              <a:rPr lang="en-US" altLang="ko-KR" dirty="0" err="1" smtClean="0"/>
              <a:t>_Img</a:t>
            </a:r>
            <a:r>
              <a:rPr lang="en-US" altLang="ko-KR" dirty="0" smtClean="0"/>
              <a:t> </a:t>
            </a:r>
            <a:r>
              <a:rPr lang="en-US" altLang="ko-KR" dirty="0"/>
              <a:t>5</a:t>
            </a:r>
            <a:r>
              <a:rPr lang="ko-KR" altLang="en-US" dirty="0"/>
              <a:t>장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910 * 256</a:t>
            </a:r>
            <a:endParaRPr lang="ko-KR" altLang="en-US" dirty="0"/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566" y="1622425"/>
            <a:ext cx="4367635" cy="435133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79819" y="4360287"/>
            <a:ext cx="4257382" cy="8490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179" y="3469409"/>
            <a:ext cx="3524352" cy="324985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435833" y="3454982"/>
            <a:ext cx="26591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7</a:t>
            </a:r>
            <a:r>
              <a:rPr lang="ko-KR" altLang="en-US" dirty="0"/>
              <a:t>호관 </a:t>
            </a:r>
            <a:r>
              <a:rPr lang="ko-KR" altLang="en-US" dirty="0" smtClean="0"/>
              <a:t>후면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err="1" smtClean="0"/>
              <a:t>train_Img</a:t>
            </a:r>
            <a:r>
              <a:rPr lang="en-US" altLang="ko-KR" dirty="0" smtClean="0"/>
              <a:t> 250</a:t>
            </a:r>
            <a:r>
              <a:rPr lang="ko-KR" altLang="en-US" dirty="0" smtClean="0"/>
              <a:t>장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 smtClean="0"/>
              <a:t>resized</a:t>
            </a:r>
            <a:r>
              <a:rPr lang="en-US" altLang="ko-KR" dirty="0" err="1"/>
              <a:t>_train</a:t>
            </a:r>
            <a:r>
              <a:rPr lang="en-US" altLang="ko-KR" dirty="0" err="1" smtClean="0"/>
              <a:t>_Img</a:t>
            </a:r>
            <a:r>
              <a:rPr lang="en-US" altLang="ko-KR" dirty="0" smtClean="0"/>
              <a:t> 1</a:t>
            </a:r>
            <a:r>
              <a:rPr lang="ko-KR" altLang="en-US" dirty="0" smtClean="0"/>
              <a:t>장당 </a:t>
            </a:r>
            <a:r>
              <a:rPr lang="en-US" altLang="ko-KR" dirty="0" smtClean="0"/>
              <a:t>50</a:t>
            </a:r>
            <a:r>
              <a:rPr lang="ko-KR" altLang="en-US" dirty="0" smtClean="0"/>
              <a:t>장씩 잘린 사진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79819" y="6040582"/>
            <a:ext cx="4257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0~512 , 8~520 … 392~904</a:t>
            </a:r>
          </a:p>
          <a:p>
            <a:r>
              <a:rPr lang="en-US" altLang="ko-KR" dirty="0" smtClean="0"/>
              <a:t>-&gt; (392 / 8) + 1 : 50</a:t>
            </a:r>
            <a:r>
              <a:rPr lang="ko-KR" altLang="en-US" dirty="0" smtClean="0"/>
              <a:t>장의 잘린 사진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09348" y="2947988"/>
            <a:ext cx="2886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             	     </a:t>
            </a:r>
            <a:r>
              <a:rPr lang="ko-KR" altLang="en-US" dirty="0" smtClean="0"/>
              <a:t>경로</a:t>
            </a:r>
            <a:endParaRPr lang="en-US" altLang="ko-KR" dirty="0" smtClean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5394" y="195484"/>
            <a:ext cx="3547137" cy="307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71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4571" y="1690688"/>
            <a:ext cx="4248550" cy="435133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학교 </a:t>
            </a:r>
            <a:r>
              <a:rPr lang="en-US" altLang="ko-KR" dirty="0"/>
              <a:t>- </a:t>
            </a:r>
            <a:r>
              <a:rPr lang="en-US" altLang="ko-KR" dirty="0" err="1" smtClean="0"/>
              <a:t>test_data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52144" y="1069060"/>
            <a:ext cx="201740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5</a:t>
            </a:r>
            <a:r>
              <a:rPr lang="ko-KR" altLang="en-US" dirty="0" smtClean="0"/>
              <a:t>호관 후면</a:t>
            </a:r>
            <a:r>
              <a:rPr lang="en-US" altLang="ko-KR" dirty="0" err="1" smtClean="0"/>
              <a:t>raw_test_Img</a:t>
            </a:r>
            <a:r>
              <a:rPr lang="en-US" altLang="ko-KR" dirty="0" smtClean="0"/>
              <a:t> 5</a:t>
            </a:r>
            <a:r>
              <a:rPr lang="ko-KR" altLang="en-US" dirty="0" smtClean="0"/>
              <a:t>장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4032 * 2268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173019" y="5098472"/>
            <a:ext cx="3694546" cy="3395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34571" y="6176736"/>
            <a:ext cx="4901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Train </a:t>
            </a:r>
            <a:r>
              <a:rPr lang="en-US" altLang="ko-KR" sz="1200" dirty="0" err="1" smtClean="0"/>
              <a:t>img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만들 때와 동일하게 </a:t>
            </a:r>
            <a:r>
              <a:rPr lang="en-US" altLang="ko-KR" sz="1200" dirty="0" smtClean="0"/>
              <a:t>resize </a:t>
            </a:r>
            <a:r>
              <a:rPr lang="ko-KR" altLang="en-US" sz="1200" dirty="0" smtClean="0"/>
              <a:t>수행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9779934" y="3692710"/>
            <a:ext cx="241206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5</a:t>
            </a:r>
            <a:r>
              <a:rPr lang="ko-KR" altLang="en-US" dirty="0" smtClean="0"/>
              <a:t>호관 후면</a:t>
            </a:r>
            <a:r>
              <a:rPr lang="en-US" altLang="ko-KR" dirty="0" err="1" smtClean="0"/>
              <a:t>resized_test_Img</a:t>
            </a:r>
            <a:r>
              <a:rPr lang="en-US" altLang="ko-KR" dirty="0" smtClean="0"/>
              <a:t> 5</a:t>
            </a:r>
            <a:r>
              <a:rPr lang="ko-KR" altLang="en-US" dirty="0" smtClean="0"/>
              <a:t>장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910 * 256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18531" y="3379714"/>
            <a:ext cx="427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             	     </a:t>
            </a:r>
            <a:r>
              <a:rPr lang="ko-KR" altLang="en-US" dirty="0" smtClean="0"/>
              <a:t>경로</a:t>
            </a:r>
            <a:endParaRPr lang="en-US" altLang="ko-KR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202" y="1069060"/>
            <a:ext cx="3702772" cy="243233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744" y="3688862"/>
            <a:ext cx="3676230" cy="300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08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목적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고안한 방법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진행 사항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추진 계획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5773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566" y="1740479"/>
            <a:ext cx="4929979" cy="354110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학교 </a:t>
            </a:r>
            <a:r>
              <a:rPr lang="en-US" altLang="ko-KR" dirty="0"/>
              <a:t>- </a:t>
            </a:r>
            <a:r>
              <a:rPr lang="en-US" altLang="ko-KR" dirty="0" err="1" smtClean="0"/>
              <a:t>test_data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63756" y="4468058"/>
            <a:ext cx="4257382" cy="8490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532815" y="3469409"/>
            <a:ext cx="25852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5</a:t>
            </a:r>
            <a:r>
              <a:rPr lang="ko-KR" altLang="en-US" dirty="0" smtClean="0"/>
              <a:t>호관 후면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err="1" smtClean="0"/>
              <a:t>test_Img</a:t>
            </a:r>
            <a:r>
              <a:rPr lang="en-US" altLang="ko-KR" dirty="0" smtClean="0"/>
              <a:t> 250</a:t>
            </a:r>
            <a:r>
              <a:rPr lang="ko-KR" altLang="en-US" dirty="0" smtClean="0"/>
              <a:t>장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 smtClean="0"/>
              <a:t>resized_test_Img</a:t>
            </a:r>
            <a:r>
              <a:rPr lang="en-US" altLang="ko-KR" dirty="0" smtClean="0"/>
              <a:t> 1</a:t>
            </a:r>
            <a:r>
              <a:rPr lang="ko-KR" altLang="en-US" dirty="0" smtClean="0"/>
              <a:t>장당 </a:t>
            </a:r>
            <a:r>
              <a:rPr lang="en-US" altLang="ko-KR" dirty="0" smtClean="0"/>
              <a:t>50</a:t>
            </a:r>
            <a:r>
              <a:rPr lang="ko-KR" altLang="en-US" dirty="0" smtClean="0"/>
              <a:t>장씩 잘린 사진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63756" y="5624946"/>
            <a:ext cx="4257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0~512 , 8~520 … 392~904</a:t>
            </a:r>
          </a:p>
          <a:p>
            <a:r>
              <a:rPr lang="en-US" altLang="ko-KR" dirty="0" smtClean="0"/>
              <a:t>-&gt; (392 / 8) + 1 : 50</a:t>
            </a:r>
            <a:r>
              <a:rPr lang="ko-KR" altLang="en-US" dirty="0" smtClean="0"/>
              <a:t>장의 잘린 사진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48121" y="3057429"/>
            <a:ext cx="2886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             	     </a:t>
            </a:r>
            <a:r>
              <a:rPr lang="ko-KR" altLang="en-US" dirty="0" smtClean="0"/>
              <a:t>경로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179" y="3511031"/>
            <a:ext cx="3524352" cy="317588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532815" y="365125"/>
            <a:ext cx="231241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5</a:t>
            </a:r>
            <a:r>
              <a:rPr lang="ko-KR" altLang="en-US" dirty="0" smtClean="0"/>
              <a:t>호관 후면</a:t>
            </a:r>
            <a:r>
              <a:rPr lang="en-US" altLang="ko-KR" dirty="0" err="1" smtClean="0"/>
              <a:t>resized_test_Img</a:t>
            </a:r>
            <a:r>
              <a:rPr lang="en-US" altLang="ko-KR" dirty="0" smtClean="0"/>
              <a:t> 5</a:t>
            </a:r>
            <a:r>
              <a:rPr lang="ko-KR" altLang="en-US" dirty="0" smtClean="0"/>
              <a:t>장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910 * 256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179" y="365125"/>
            <a:ext cx="3524352" cy="287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93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학교 </a:t>
            </a:r>
            <a:r>
              <a:rPr lang="en-US" altLang="ko-KR" dirty="0"/>
              <a:t>- </a:t>
            </a:r>
            <a:r>
              <a:rPr lang="en-US" altLang="ko-KR" dirty="0" smtClean="0"/>
              <a:t>train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553" y="1690688"/>
            <a:ext cx="5611644" cy="33708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9266" y="1797173"/>
            <a:ext cx="6381750" cy="552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21327" y="2258064"/>
            <a:ext cx="383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             	       </a:t>
            </a:r>
            <a:r>
              <a:rPr lang="ko-KR" altLang="en-US" dirty="0" smtClean="0"/>
              <a:t>방법</a:t>
            </a:r>
            <a:r>
              <a:rPr lang="en-US" altLang="ko-KR" dirty="0" smtClean="0"/>
              <a:t>/</a:t>
            </a:r>
            <a:r>
              <a:rPr lang="ko-KR" altLang="en-US" dirty="0" smtClean="0"/>
              <a:t>경로</a:t>
            </a:r>
            <a:endParaRPr lang="en-US" altLang="ko-KR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856673" y="5444237"/>
            <a:ext cx="5239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</a:t>
            </a:r>
            <a:r>
              <a:rPr lang="en-US" altLang="ko-KR" dirty="0" smtClean="0"/>
              <a:t>poch : 1000, batch : 2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818190" y="2603719"/>
            <a:ext cx="51140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모델이 생성되는 </a:t>
            </a:r>
            <a:r>
              <a:rPr lang="en-US" altLang="ko-KR" dirty="0" smtClean="0"/>
              <a:t>epoch</a:t>
            </a:r>
            <a:r>
              <a:rPr lang="ko-KR" altLang="en-US" dirty="0" smtClean="0"/>
              <a:t>를 나눠서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중간</a:t>
            </a:r>
            <a:r>
              <a:rPr lang="en-US" altLang="ko-KR" dirty="0" smtClean="0"/>
              <a:t> </a:t>
            </a:r>
            <a:r>
              <a:rPr lang="ko-KR" altLang="en-US" dirty="0" smtClean="0"/>
              <a:t>중간 테스트 해보려는 의도</a:t>
            </a:r>
            <a:endParaRPr lang="en-US" altLang="ko-KR"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6007602" y="1980291"/>
            <a:ext cx="2776180" cy="1625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921327" y="3410980"/>
            <a:ext cx="1332346" cy="311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내용 개체 틀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7176" y="3641545"/>
            <a:ext cx="4410860" cy="283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87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학교</a:t>
            </a:r>
            <a:r>
              <a:rPr lang="en-US" altLang="ko-KR" dirty="0"/>
              <a:t> </a:t>
            </a:r>
            <a:r>
              <a:rPr lang="en-US" altLang="ko-KR" dirty="0" smtClean="0"/>
              <a:t>– test (epoch_100) </a:t>
            </a:r>
            <a:r>
              <a:rPr lang="ko-KR" altLang="en-US" dirty="0" smtClean="0"/>
              <a:t>현재 </a:t>
            </a:r>
            <a:r>
              <a:rPr lang="en-US" altLang="ko-KR" dirty="0" smtClean="0"/>
              <a:t>train </a:t>
            </a:r>
            <a:r>
              <a:rPr lang="ko-KR" altLang="en-US" dirty="0" smtClean="0"/>
              <a:t>중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91" y="1514762"/>
            <a:ext cx="5521021" cy="29559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148" y="1514762"/>
            <a:ext cx="5616746" cy="5200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63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추진 계획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/>
              <a:t>매일</a:t>
            </a:r>
            <a:r>
              <a:rPr lang="en-US" altLang="ko-KR" dirty="0" smtClean="0"/>
              <a:t>) </a:t>
            </a:r>
            <a:r>
              <a:rPr lang="ko-KR" altLang="en-US" dirty="0" smtClean="0"/>
              <a:t>학교 주변을 데이터 셋 환경으로 잡고 사진 계속 모으기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en-US" altLang="ko-KR" dirty="0" smtClean="0">
                <a:solidFill>
                  <a:srgbClr val="FF0000"/>
                </a:solidFill>
              </a:rPr>
              <a:t>) </a:t>
            </a:r>
            <a:r>
              <a:rPr lang="ko-KR" altLang="en-US" dirty="0" smtClean="0">
                <a:solidFill>
                  <a:srgbClr val="FF0000"/>
                </a:solidFill>
              </a:rPr>
              <a:t>손실 함수 </a:t>
            </a:r>
            <a:r>
              <a:rPr lang="en-US" altLang="ko-KR" dirty="0" smtClean="0">
                <a:solidFill>
                  <a:srgbClr val="FF0000"/>
                </a:solidFill>
              </a:rPr>
              <a:t>(Loss) </a:t>
            </a:r>
            <a:r>
              <a:rPr lang="ko-KR" altLang="en-US" dirty="0" smtClean="0">
                <a:solidFill>
                  <a:srgbClr val="FF0000"/>
                </a:solidFill>
              </a:rPr>
              <a:t>의 이해를 통해 성능에 대해서 학습 중에 분석할 수 있도록 스터디 해야 할 것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2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stackGAN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Super-Resolution </a:t>
            </a:r>
            <a:r>
              <a:rPr lang="ko-KR" altLang="en-US" dirty="0" smtClean="0"/>
              <a:t>논문 읽고 현재 프로젝트에 적용 방안 계획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4) GPU </a:t>
            </a:r>
            <a:r>
              <a:rPr lang="ko-KR" altLang="en-US" dirty="0" smtClean="0"/>
              <a:t>가동 가능 시 첫번째로 돌려볼 학습 알고리즘 및 데이터 셋 선택해 놓기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93648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360</a:t>
            </a:r>
            <a:r>
              <a:rPr lang="ko-KR" altLang="en-US" dirty="0" smtClean="0"/>
              <a:t>도 사진 </a:t>
            </a:r>
            <a:r>
              <a:rPr lang="en-US" altLang="ko-KR" dirty="0" smtClean="0"/>
              <a:t>(</a:t>
            </a:r>
            <a:r>
              <a:rPr lang="ko-KR" altLang="en-US" dirty="0" smtClean="0"/>
              <a:t>가정 논증 및 데이터 셋 준비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044218" cy="1935537"/>
          </a:xfrm>
        </p:spPr>
      </p:pic>
      <p:sp>
        <p:nvSpPr>
          <p:cNvPr id="7" name="TextBox 6"/>
          <p:cNvSpPr txBox="1"/>
          <p:nvPr/>
        </p:nvSpPr>
        <p:spPr>
          <a:xfrm>
            <a:off x="230909" y="4156364"/>
            <a:ext cx="9956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실험 전 가정에 있어서 고려할 점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/>
              <a:t>360</a:t>
            </a:r>
            <a:r>
              <a:rPr lang="ko-KR" altLang="en-US" dirty="0" smtClean="0"/>
              <a:t>도 파노라마 사진은 굴곡에 대해서 학습 진행이 비효율적일 수 있다</a:t>
            </a:r>
            <a:r>
              <a:rPr lang="en-US" altLang="ko-KR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-&gt; </a:t>
            </a:r>
            <a:r>
              <a:rPr lang="ko-KR" altLang="en-US" dirty="0" smtClean="0"/>
              <a:t>평평한 연속된 이미지가 필요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2.  train</a:t>
            </a:r>
            <a:r>
              <a:rPr lang="ko-KR" altLang="en-US" dirty="0" smtClean="0"/>
              <a:t> 데이터와 </a:t>
            </a:r>
            <a:r>
              <a:rPr lang="en-US" altLang="ko-KR" dirty="0" smtClean="0"/>
              <a:t>test </a:t>
            </a:r>
            <a:r>
              <a:rPr lang="ko-KR" altLang="en-US" dirty="0" smtClean="0"/>
              <a:t>데이터를 어떻게 구성할지 확실히 해야한다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  -&gt; </a:t>
            </a:r>
            <a:r>
              <a:rPr lang="ko-KR" altLang="en-US" dirty="0" smtClean="0"/>
              <a:t>끝 부분에 대해서 연결된 앞부분 </a:t>
            </a:r>
            <a:r>
              <a:rPr lang="en-US" altLang="ko-KR" dirty="0" smtClean="0"/>
              <a:t>512 </a:t>
            </a:r>
            <a:r>
              <a:rPr lang="ko-KR" altLang="en-US" dirty="0" smtClean="0"/>
              <a:t>까지의 학습도 진행한 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연속된 이미지로 학습된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    </a:t>
            </a:r>
            <a:r>
              <a:rPr lang="ko-KR" altLang="en-US" dirty="0" smtClean="0"/>
              <a:t>모델은 어떤 식으로 결과를 낼지 확인해 보려고 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850196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714" y="1421389"/>
            <a:ext cx="5676900" cy="2505075"/>
          </a:xfrm>
          <a:prstGeom prst="rect">
            <a:avLst/>
          </a:prstGeom>
        </p:spPr>
      </p:pic>
      <p:pic>
        <p:nvPicPr>
          <p:cNvPr id="1030" name="Picture 6" descr="íë¸ë¼ë§ ì¬ì§ì ëí ì´ë¯¸ì§ ê²ìê²°ê³¼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964" y="4120044"/>
            <a:ext cx="7010400" cy="2417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목적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357685" y="4120045"/>
            <a:ext cx="646622" cy="24170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668328" y="4120045"/>
            <a:ext cx="695036" cy="24170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07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고안한 방법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딥 러닝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0288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r>
              <a:rPr lang="ko-KR" altLang="en-US" sz="2200" b="1" dirty="0" smtClean="0"/>
              <a:t>파노라마 사진에 대해서 확장할 수 있는 딥 러닝 모델을 만들자</a:t>
            </a:r>
            <a:r>
              <a:rPr lang="en-US" altLang="ko-KR" sz="2200" b="1" dirty="0" smtClean="0"/>
              <a:t>!</a:t>
            </a:r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 smtClean="0"/>
              <a:t>-&gt;</a:t>
            </a:r>
            <a:r>
              <a:rPr lang="ko-KR" altLang="en-US" sz="2000" dirty="0" smtClean="0"/>
              <a:t> 러닝 모델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알고리즘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어떤 딥 러닝 방식을 이용해서 모델을 생성할 것인가</a:t>
            </a:r>
            <a:r>
              <a:rPr lang="en-US" altLang="ko-KR" sz="2000" dirty="0" smtClean="0"/>
              <a:t>?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 smtClean="0"/>
              <a:t>-&gt; </a:t>
            </a:r>
            <a:r>
              <a:rPr lang="ko-KR" altLang="en-US" sz="2000" dirty="0" smtClean="0"/>
              <a:t>데이터 셋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어떤 데이터를 얼마만큼 어떻게 문제로 줄 것인가</a:t>
            </a:r>
            <a:r>
              <a:rPr lang="en-US" altLang="ko-KR" sz="2000" dirty="0" smtClean="0"/>
              <a:t>?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 smtClean="0"/>
              <a:t>-&gt; </a:t>
            </a:r>
            <a:r>
              <a:rPr lang="ko-KR" altLang="en-US" sz="2000" dirty="0" smtClean="0"/>
              <a:t>성능 평가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학습되는 모델의 성능이 수치로써 표현되는 결과는</a:t>
            </a:r>
            <a:r>
              <a:rPr lang="en-US" altLang="ko-KR" sz="2000" dirty="0" smtClean="0"/>
              <a:t>?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 algn="r">
              <a:buNone/>
            </a:pPr>
            <a:endParaRPr lang="en-US" altLang="ko-KR" sz="2000" dirty="0" smtClean="0">
              <a:solidFill>
                <a:srgbClr val="FF0000"/>
              </a:solidFill>
            </a:endParaRPr>
          </a:p>
          <a:p>
            <a:pPr marL="0" indent="0" algn="r">
              <a:buNone/>
            </a:pPr>
            <a:r>
              <a:rPr lang="ko-KR" altLang="en-US" sz="2000" dirty="0" smtClean="0">
                <a:solidFill>
                  <a:srgbClr val="FF0000"/>
                </a:solidFill>
              </a:rPr>
              <a:t>첫번째로</a:t>
            </a:r>
            <a:r>
              <a:rPr lang="en-US" altLang="ko-KR" sz="2000" dirty="0" smtClean="0">
                <a:solidFill>
                  <a:srgbClr val="FF0000"/>
                </a:solidFill>
              </a:rPr>
              <a:t>, </a:t>
            </a:r>
            <a:r>
              <a:rPr lang="ko-KR" altLang="en-US" sz="2000" dirty="0" smtClean="0">
                <a:solidFill>
                  <a:srgbClr val="FF0000"/>
                </a:solidFill>
              </a:rPr>
              <a:t>이미지를 다루는 딥 러닝 모델을 찾아보자</a:t>
            </a:r>
            <a:r>
              <a:rPr lang="en-US" altLang="ko-KR" sz="2000" dirty="0" smtClean="0">
                <a:solidFill>
                  <a:srgbClr val="FF0000"/>
                </a:solidFill>
              </a:rPr>
              <a:t>!</a:t>
            </a:r>
          </a:p>
          <a:p>
            <a:pPr marL="0" indent="0">
              <a:buNone/>
            </a:pP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27616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Pix2Pix </a:t>
            </a:r>
            <a:r>
              <a:rPr lang="ko-KR" altLang="en-US" dirty="0" smtClean="0"/>
              <a:t>라이브러리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8387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GAN Loss Function + CNN Loss Function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156" y="2050328"/>
            <a:ext cx="6813779" cy="52661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050473" y="2050328"/>
            <a:ext cx="3916218" cy="5266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096000" y="2050328"/>
            <a:ext cx="1706935" cy="5266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89156" y="2610683"/>
            <a:ext cx="1120284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GAN</a:t>
            </a:r>
            <a:r>
              <a:rPr lang="en-US" altLang="ko-KR" dirty="0"/>
              <a:t>(Generative Adversarial Network</a:t>
            </a:r>
            <a:r>
              <a:rPr lang="en-US" altLang="ko-KR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/>
              <a:t>진짜같은 가짜 이미지를 만들어내는 </a:t>
            </a:r>
            <a:r>
              <a:rPr lang="en-US" altLang="ko-KR" dirty="0">
                <a:solidFill>
                  <a:srgbClr val="FF0000"/>
                </a:solidFill>
              </a:rPr>
              <a:t>Generator</a:t>
            </a:r>
            <a:r>
              <a:rPr lang="ko-KR" altLang="en-US" dirty="0"/>
              <a:t>와 만들어진 이미지가 진짜인지 가짜인지 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판별하는 </a:t>
            </a:r>
            <a:r>
              <a:rPr lang="en-US" altLang="ko-KR" dirty="0">
                <a:solidFill>
                  <a:srgbClr val="FF0000"/>
                </a:solidFill>
              </a:rPr>
              <a:t>Discriminator</a:t>
            </a:r>
            <a:r>
              <a:rPr lang="ko-KR" altLang="en-US" dirty="0"/>
              <a:t>가 서로 대립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</a:rPr>
              <a:t>Adversarial</a:t>
            </a:r>
            <a:r>
              <a:rPr lang="en-US" altLang="ko-KR" dirty="0"/>
              <a:t>)</a:t>
            </a:r>
            <a:r>
              <a:rPr lang="ko-KR" altLang="en-US" dirty="0"/>
              <a:t>하여 서로의 성능을 </a:t>
            </a:r>
            <a:r>
              <a:rPr lang="ko-KR" altLang="en-US" dirty="0" smtClean="0"/>
              <a:t>극대화하고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최종적으로는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Discriminator</a:t>
            </a:r>
            <a:r>
              <a:rPr lang="ko-KR" altLang="en-US" dirty="0" smtClean="0"/>
              <a:t>가 판별할 수 없을 정도의 진짜같은 가짜 이미지를 만들어내는 것이 목표로 함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CNN(Convolutional </a:t>
            </a:r>
            <a:r>
              <a:rPr lang="en-US" altLang="ko-KR" dirty="0"/>
              <a:t>N</a:t>
            </a:r>
            <a:r>
              <a:rPr lang="en-US" altLang="ko-KR" dirty="0" smtClean="0"/>
              <a:t>eural </a:t>
            </a:r>
            <a:r>
              <a:rPr lang="en-US" altLang="ko-KR" dirty="0"/>
              <a:t>N</a:t>
            </a:r>
            <a:r>
              <a:rPr lang="en-US" altLang="ko-KR" dirty="0" smtClean="0"/>
              <a:t>etwork)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여러 층의 </a:t>
            </a:r>
            <a:r>
              <a:rPr lang="en-US" altLang="ko-KR" dirty="0" smtClean="0"/>
              <a:t>kernel</a:t>
            </a:r>
            <a:r>
              <a:rPr lang="ko-KR" altLang="en-US" dirty="0" smtClean="0"/>
              <a:t>기반 </a:t>
            </a:r>
            <a:r>
              <a:rPr lang="en-US" altLang="ko-KR" dirty="0" smtClean="0"/>
              <a:t>convolution </a:t>
            </a:r>
            <a:r>
              <a:rPr lang="ko-KR" altLang="en-US" dirty="0" smtClean="0"/>
              <a:t>연산을 통해 </a:t>
            </a:r>
            <a:r>
              <a:rPr lang="ko-KR" altLang="en-US" dirty="0" smtClean="0">
                <a:solidFill>
                  <a:srgbClr val="FF0000"/>
                </a:solidFill>
              </a:rPr>
              <a:t>계층적인 특징 </a:t>
            </a:r>
            <a:r>
              <a:rPr lang="en-US" altLang="ko-KR" dirty="0" smtClean="0"/>
              <a:t>(kernel</a:t>
            </a:r>
            <a:r>
              <a:rPr lang="ko-KR" altLang="en-US" dirty="0" smtClean="0"/>
              <a:t>을 통과하는 순간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학습하여</a:t>
            </a:r>
            <a:r>
              <a:rPr lang="en-US" altLang="ko-KR" dirty="0" smtClean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   </a:t>
            </a:r>
            <a:r>
              <a:rPr lang="ko-KR" altLang="en-US" smtClean="0"/>
              <a:t>이미지 </a:t>
            </a:r>
            <a:r>
              <a:rPr lang="ko-KR" altLang="en-US" smtClean="0"/>
              <a:t>분류</a:t>
            </a:r>
            <a:r>
              <a:rPr lang="ko-KR" altLang="en-US" smtClean="0"/>
              <a:t>를 </a:t>
            </a:r>
            <a:r>
              <a:rPr lang="ko-KR" altLang="en-US" dirty="0" smtClean="0"/>
              <a:t>위한 모델을 형성하는 방법</a:t>
            </a:r>
            <a:r>
              <a:rPr lang="en-US" altLang="ko-KR" dirty="0" smtClean="0"/>
              <a:t>. (Neural = </a:t>
            </a:r>
            <a:r>
              <a:rPr lang="ko-KR" altLang="en-US" dirty="0" smtClean="0"/>
              <a:t>사람의 신경망 구조와 </a:t>
            </a:r>
            <a:r>
              <a:rPr lang="ko-KR" altLang="en-US" dirty="0" err="1" smtClean="0"/>
              <a:t>비슷</a:t>
            </a:r>
            <a:r>
              <a:rPr lang="en-US" altLang="ko-KR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-&gt; pix2pix</a:t>
            </a:r>
            <a:r>
              <a:rPr lang="ko-KR" altLang="en-US" dirty="0" smtClean="0"/>
              <a:t>를 연구한 사람이 처음에는 </a:t>
            </a:r>
            <a:r>
              <a:rPr lang="en-US" altLang="ko-KR" dirty="0" smtClean="0"/>
              <a:t>CNN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loss function (pixel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error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loss</a:t>
            </a:r>
            <a:r>
              <a:rPr lang="ko-KR" altLang="en-US" dirty="0" smtClean="0"/>
              <a:t>값으로 사용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이용하여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ko-KR" altLang="en-US" dirty="0" smtClean="0"/>
              <a:t>이미지 </a:t>
            </a:r>
            <a:r>
              <a:rPr lang="en-US" altLang="ko-KR" dirty="0" smtClean="0"/>
              <a:t>translation</a:t>
            </a:r>
            <a:r>
              <a:rPr lang="ko-KR" altLang="en-US" dirty="0" smtClean="0"/>
              <a:t>을 구현하려고 했으나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전체적인 </a:t>
            </a:r>
            <a:r>
              <a:rPr lang="en-US" altLang="ko-KR" dirty="0" smtClean="0">
                <a:solidFill>
                  <a:srgbClr val="FF0000"/>
                </a:solidFill>
              </a:rPr>
              <a:t>pixel</a:t>
            </a:r>
            <a:r>
              <a:rPr lang="ko-KR" altLang="en-US" dirty="0" smtClean="0">
                <a:solidFill>
                  <a:srgbClr val="FF0000"/>
                </a:solidFill>
              </a:rPr>
              <a:t>의 </a:t>
            </a:r>
            <a:r>
              <a:rPr lang="en-US" altLang="ko-KR" dirty="0" smtClean="0">
                <a:solidFill>
                  <a:srgbClr val="FF0000"/>
                </a:solidFill>
              </a:rPr>
              <a:t>error</a:t>
            </a:r>
            <a:r>
              <a:rPr lang="ko-KR" altLang="en-US" dirty="0" smtClean="0">
                <a:solidFill>
                  <a:srgbClr val="FF0000"/>
                </a:solidFill>
              </a:rPr>
              <a:t>를 줄이기 위한 모델이기 때문에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사람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ko-KR" altLang="en-US" dirty="0" smtClean="0"/>
              <a:t>이 봤을 때 실제적인 이미지가 </a:t>
            </a:r>
            <a:r>
              <a:rPr lang="en-US" altLang="ko-KR" dirty="0" smtClean="0"/>
              <a:t>Output</a:t>
            </a:r>
            <a:r>
              <a:rPr lang="ko-KR" altLang="en-US" dirty="0" smtClean="0"/>
              <a:t>으로 나오지 않아서</a:t>
            </a:r>
            <a:r>
              <a:rPr lang="en-US" altLang="ko-KR" dirty="0" smtClean="0"/>
              <a:t>, GAN</a:t>
            </a:r>
            <a:r>
              <a:rPr lang="ko-KR" altLang="en-US" dirty="0" smtClean="0"/>
              <a:t>을 추가하여 </a:t>
            </a:r>
            <a:r>
              <a:rPr lang="en-US" altLang="ko-KR" dirty="0" smtClean="0"/>
              <a:t>pix2pix </a:t>
            </a:r>
            <a:r>
              <a:rPr lang="ko-KR" altLang="en-US" dirty="0" smtClean="0"/>
              <a:t>구현</a:t>
            </a:r>
            <a:r>
              <a:rPr lang="en-US" altLang="ko-KR" dirty="0" smtClean="0"/>
              <a:t>).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257" y="1104320"/>
            <a:ext cx="5539654" cy="345821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8164945" y="1902691"/>
            <a:ext cx="1034473" cy="581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561428" y="2009349"/>
            <a:ext cx="1178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>
                <a:solidFill>
                  <a:srgbClr val="FF0000"/>
                </a:solidFill>
              </a:rPr>
              <a:t>cGAN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67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67" y="942543"/>
            <a:ext cx="837686" cy="21701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67" y="3786275"/>
            <a:ext cx="2013368" cy="21347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551" y="950697"/>
            <a:ext cx="5311938" cy="180484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7389" y="4391501"/>
            <a:ext cx="4607946" cy="9242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5334" y="3546432"/>
            <a:ext cx="4705085" cy="321801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5335" y="525832"/>
            <a:ext cx="4705085" cy="272846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384137" y="1742029"/>
            <a:ext cx="855336" cy="1480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02959" y="421067"/>
            <a:ext cx="252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Generator : U-Net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19256" y="3304884"/>
            <a:ext cx="297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Discriminator : </a:t>
            </a:r>
            <a:r>
              <a:rPr lang="en-US" altLang="ko-KR" dirty="0" err="1" smtClean="0"/>
              <a:t>PatchGAN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531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Pix2Pix </a:t>
            </a:r>
            <a:r>
              <a:rPr lang="ko-KR" altLang="en-US" dirty="0" smtClean="0"/>
              <a:t>라이브러리 기본 예제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37485"/>
            <a:ext cx="5510843" cy="37161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43435" y="5300475"/>
            <a:ext cx="5070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Pix2Pix</a:t>
            </a:r>
            <a:r>
              <a:rPr lang="ko-KR" altLang="en-US" dirty="0" smtClean="0"/>
              <a:t>의 기본 예제를 이용하여 </a:t>
            </a:r>
            <a:r>
              <a:rPr lang="en-US" altLang="ko-KR" dirty="0" smtClean="0"/>
              <a:t>256x256x3</a:t>
            </a:r>
            <a:r>
              <a:rPr lang="ko-KR" altLang="en-US" dirty="0" smtClean="0"/>
              <a:t>의 풍경 이미지 데이터 셋으로 학습을 시켜보자</a:t>
            </a:r>
            <a:r>
              <a:rPr lang="en-US" altLang="ko-KR" dirty="0" smtClean="0"/>
              <a:t>!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6943435" y="1807153"/>
            <a:ext cx="4500420" cy="3128808"/>
            <a:chOff x="7432963" y="3037474"/>
            <a:chExt cx="4500420" cy="3128808"/>
          </a:xfrm>
        </p:grpSpPr>
        <p:grpSp>
          <p:nvGrpSpPr>
            <p:cNvPr id="10" name="그룹 9"/>
            <p:cNvGrpSpPr/>
            <p:nvPr/>
          </p:nvGrpSpPr>
          <p:grpSpPr>
            <a:xfrm>
              <a:off x="7432964" y="3037474"/>
              <a:ext cx="4500419" cy="3128808"/>
              <a:chOff x="7432964" y="3037474"/>
              <a:chExt cx="4500419" cy="3128808"/>
            </a:xfrm>
          </p:grpSpPr>
          <p:pic>
            <p:nvPicPr>
              <p:cNvPr id="7" name="Picture 6" descr="íë¸ë¼ë§ ì¬ì§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2964" y="3037474"/>
                <a:ext cx="4500418" cy="15516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6" descr="íë¸ë¼ë§ ì¬ì§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2965" y="4589140"/>
                <a:ext cx="4500418" cy="15771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" name="직사각형 10"/>
            <p:cNvSpPr/>
            <p:nvPr/>
          </p:nvSpPr>
          <p:spPr>
            <a:xfrm>
              <a:off x="7432963" y="4589140"/>
              <a:ext cx="538019" cy="15771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395363" y="4589140"/>
              <a:ext cx="538019" cy="15771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638872" y="5475935"/>
            <a:ext cx="5353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https://github.com/2Jiseong/pix2pix-tensorflow-2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72" y="3940752"/>
            <a:ext cx="2711025" cy="125008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3491345" y="4027055"/>
            <a:ext cx="2632364" cy="1365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10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첫 </a:t>
            </a:r>
            <a:r>
              <a:rPr lang="en-US" altLang="ko-KR" dirty="0" smtClean="0"/>
              <a:t>Pix2Pix </a:t>
            </a:r>
            <a:r>
              <a:rPr lang="ko-KR" altLang="en-US" dirty="0" smtClean="0"/>
              <a:t>라이브러리 사용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4404" y="2401888"/>
            <a:ext cx="6053987" cy="27242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5018" y="1690688"/>
            <a:ext cx="6003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풍경 사진 </a:t>
            </a:r>
            <a:r>
              <a:rPr lang="en-US" altLang="ko-KR" dirty="0" err="1" smtClean="0"/>
              <a:t>DataSet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173" y="2401888"/>
            <a:ext cx="4808214" cy="37185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01164" y="1690688"/>
            <a:ext cx="452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개발 환경 구축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793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146" y="406834"/>
            <a:ext cx="2671618" cy="238756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567" y="387773"/>
            <a:ext cx="6414798" cy="24256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277" y="3024043"/>
            <a:ext cx="3765195" cy="26101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5319" y="3024043"/>
            <a:ext cx="3779141" cy="249069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8307" y="3024043"/>
            <a:ext cx="3728893" cy="248083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39056" y="5882297"/>
            <a:ext cx="1939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Resized 256*256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748507" y="5882297"/>
            <a:ext cx="752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Blank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373140" y="5882297"/>
            <a:ext cx="129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combined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50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4386</TotalTime>
  <Words>784</Words>
  <Application>Microsoft Office PowerPoint</Application>
  <PresentationFormat>와이드스크린</PresentationFormat>
  <Paragraphs>126</Paragraphs>
  <Slides>24</Slides>
  <Notes>1</Notes>
  <HiddenSlides>1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맑은 고딕</vt:lpstr>
      <vt:lpstr>Arial</vt:lpstr>
      <vt:lpstr>Office 테마</vt:lpstr>
      <vt:lpstr>딥 러닝을 이용한 파노라마 사진 확장 기술 연구</vt:lpstr>
      <vt:lpstr>목차</vt:lpstr>
      <vt:lpstr>목적</vt:lpstr>
      <vt:lpstr>고안한 방법 – 딥 러닝</vt:lpstr>
      <vt:lpstr>Pix2Pix 라이브러리</vt:lpstr>
      <vt:lpstr>PowerPoint 프레젠테이션</vt:lpstr>
      <vt:lpstr>Pix2Pix 라이브러리 기본 예제</vt:lpstr>
      <vt:lpstr>첫 Pix2Pix 라이브러리 사용</vt:lpstr>
      <vt:lpstr>PowerPoint 프레젠테이션</vt:lpstr>
      <vt:lpstr>PowerPoint 프레젠테이션</vt:lpstr>
      <vt:lpstr>PowerPoint 프레젠테이션</vt:lpstr>
      <vt:lpstr>진행 사항</vt:lpstr>
      <vt:lpstr>PowerPoint 프레젠테이션</vt:lpstr>
      <vt:lpstr>PowerPoint 프레젠테이션</vt:lpstr>
      <vt:lpstr>PowerPoint 프레젠테이션</vt:lpstr>
      <vt:lpstr>PowerPoint 프레젠테이션</vt:lpstr>
      <vt:lpstr>학교 - train_data</vt:lpstr>
      <vt:lpstr>학교 - train_data</vt:lpstr>
      <vt:lpstr>학교 - test_data</vt:lpstr>
      <vt:lpstr>학교 - test_data</vt:lpstr>
      <vt:lpstr>학교 - train</vt:lpstr>
      <vt:lpstr>학교 – test (epoch_100) 현재 train 중</vt:lpstr>
      <vt:lpstr>추진 계획</vt:lpstr>
      <vt:lpstr>360도 사진 (가정 논증 및 데이터 셋 준비)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딥러닝을 이용한 파노라마 사진 확장 기술 연구</dc:title>
  <dc:creator>이 지성</dc:creator>
  <cp:lastModifiedBy>이 지성</cp:lastModifiedBy>
  <cp:revision>174</cp:revision>
  <dcterms:created xsi:type="dcterms:W3CDTF">2018-07-05T05:50:26Z</dcterms:created>
  <dcterms:modified xsi:type="dcterms:W3CDTF">2018-07-09T06:37:54Z</dcterms:modified>
</cp:coreProperties>
</file>